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1"/>
  </p:notesMasterIdLst>
  <p:sldIdLst>
    <p:sldId id="266" r:id="rId2"/>
    <p:sldId id="257" r:id="rId3"/>
    <p:sldId id="258" r:id="rId4"/>
    <p:sldId id="259"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45990"/>
    <a:srgbClr val="0066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5" d="100"/>
          <a:sy n="75" d="100"/>
        </p:scale>
        <p:origin x="-726" y="6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9862A1-E068-4E3A-ADE6-34B9298C5BA9}" type="datetimeFigureOut">
              <a:rPr lang="en-US" smtClean="0"/>
              <a:pPr/>
              <a:t>5/11/2022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12A559-1CAF-4C82-82F5-6471478E192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812A559-1CAF-4C82-82F5-6471478E1925}"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812A559-1CAF-4C82-82F5-6471478E1925}" type="slidenum">
              <a:rPr lang="en-US" smtClean="0"/>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812A559-1CAF-4C82-82F5-6471478E1925}"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4EA6A31-600F-47B9-87FE-AC75DC769B96}" type="datetimeFigureOut">
              <a:rPr lang="en-IN" smtClean="0"/>
              <a:pPr/>
              <a:t>11-05-2022</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012DF39-0018-4CE2-9067-089F7CF0EE7F}"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EA6A31-600F-47B9-87FE-AC75DC769B96}" type="datetimeFigureOut">
              <a:rPr lang="en-IN" smtClean="0"/>
              <a:pPr/>
              <a:t>11-05-2022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012DF39-0018-4CE2-9067-089F7CF0EE7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EA6A31-600F-47B9-87FE-AC75DC769B96}" type="datetimeFigureOut">
              <a:rPr lang="en-IN" smtClean="0"/>
              <a:pPr/>
              <a:t>11-05-2022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012DF39-0018-4CE2-9067-089F7CF0EE7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EA6A31-600F-47B9-87FE-AC75DC769B96}" type="datetimeFigureOut">
              <a:rPr lang="en-IN" smtClean="0"/>
              <a:pPr/>
              <a:t>11-05-2022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012DF39-0018-4CE2-9067-089F7CF0EE7F}"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4EA6A31-600F-47B9-87FE-AC75DC769B96}" type="datetimeFigureOut">
              <a:rPr lang="en-IN" smtClean="0"/>
              <a:pPr/>
              <a:t>11-05-2022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012DF39-0018-4CE2-9067-089F7CF0EE7F}" type="slidenum">
              <a:rPr lang="en-IN" smtClean="0"/>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4EA6A31-600F-47B9-87FE-AC75DC769B96}" type="datetimeFigureOut">
              <a:rPr lang="en-IN" smtClean="0"/>
              <a:pPr/>
              <a:t>11-05-2022</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B012DF39-0018-4CE2-9067-089F7CF0EE7F}"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4EA6A31-600F-47B9-87FE-AC75DC769B96}" type="datetimeFigureOut">
              <a:rPr lang="en-IN" smtClean="0"/>
              <a:pPr/>
              <a:t>11-05-2022</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B012DF39-0018-4CE2-9067-089F7CF0EE7F}"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4EA6A31-600F-47B9-87FE-AC75DC769B96}" type="datetimeFigureOut">
              <a:rPr lang="en-IN" smtClean="0"/>
              <a:pPr/>
              <a:t>11-05-2022</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B012DF39-0018-4CE2-9067-089F7CF0EE7F}"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4EA6A31-600F-47B9-87FE-AC75DC769B96}" type="datetimeFigureOut">
              <a:rPr lang="en-IN" smtClean="0"/>
              <a:pPr/>
              <a:t>11-05-2022</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B012DF39-0018-4CE2-9067-089F7CF0EE7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4EA6A31-600F-47B9-87FE-AC75DC769B96}" type="datetimeFigureOut">
              <a:rPr lang="en-IN" smtClean="0"/>
              <a:pPr/>
              <a:t>11-05-2022</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B012DF39-0018-4CE2-9067-089F7CF0EE7F}"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4EA6A31-600F-47B9-87FE-AC75DC769B96}" type="datetimeFigureOut">
              <a:rPr lang="en-IN" smtClean="0"/>
              <a:pPr/>
              <a:t>11-05-2022</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012DF39-0018-4CE2-9067-089F7CF0EE7F}" type="slidenum">
              <a:rPr lang="en-IN" smtClean="0"/>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4EA6A31-600F-47B9-87FE-AC75DC769B96}" type="datetimeFigureOut">
              <a:rPr lang="en-IN" smtClean="0"/>
              <a:pPr/>
              <a:t>11-05-2022</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012DF39-0018-4CE2-9067-089F7CF0EE7F}"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yorklawcorp.com/practice/elder-abuse/" TargetMode="External"/><Relationship Id="rId3" Type="http://schemas.openxmlformats.org/officeDocument/2006/relationships/hyperlink" Target="https://www.yorklawcorp.com/practice/product-liability/" TargetMode="External"/><Relationship Id="rId7" Type="http://schemas.openxmlformats.org/officeDocument/2006/relationships/hyperlink" Target="https://www.yorklawcorp.com/practice/motorcycle-accidents/" TargetMode="External"/><Relationship Id="rId2" Type="http://schemas.openxmlformats.org/officeDocument/2006/relationships/hyperlink" Target="https://www.yorklawcorp.com/practice/premises-liability/" TargetMode="External"/><Relationship Id="rId1" Type="http://schemas.openxmlformats.org/officeDocument/2006/relationships/slideLayout" Target="../slideLayouts/slideLayout2.xml"/><Relationship Id="rId6" Type="http://schemas.openxmlformats.org/officeDocument/2006/relationships/hyperlink" Target="https://www.yorklawcorp.com/practice/large-truck-accidents/" TargetMode="External"/><Relationship Id="rId5" Type="http://schemas.openxmlformats.org/officeDocument/2006/relationships/hyperlink" Target="https://www.yorklawcorp.com/practice/automobile-accidents/" TargetMode="External"/><Relationship Id="rId10" Type="http://schemas.openxmlformats.org/officeDocument/2006/relationships/image" Target="../media/image3.png"/><Relationship Id="rId4" Type="http://schemas.openxmlformats.org/officeDocument/2006/relationships/hyperlink" Target="https://www.yorklawcorp.com/practice/medical-malpractice/" TargetMode="External"/><Relationship Id="rId9" Type="http://schemas.openxmlformats.org/officeDocument/2006/relationships/hyperlink" Target="https://www.yorklawcorp.com/practice/workers-compensation/"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rklawcorp.com/contact-u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239000" cy="2133600"/>
          </a:xfrm>
        </p:spPr>
        <p:txBody>
          <a:bodyPr/>
          <a:lstStyle/>
          <a:p>
            <a:r>
              <a:rPr lang="en-US" dirty="0" smtClean="0">
                <a:solidFill>
                  <a:srgbClr val="345990"/>
                </a:solidFill>
                <a:latin typeface="Berlin Sans FB Demi" pitchFamily="34" charset="0"/>
              </a:rPr>
              <a:t>Wrongful Death and its Types</a:t>
            </a:r>
            <a:endParaRPr lang="en-US" dirty="0">
              <a:solidFill>
                <a:srgbClr val="345990"/>
              </a:solidFill>
              <a:latin typeface="Berlin Sans FB Demi" pitchFamily="34" charset="0"/>
            </a:endParaRPr>
          </a:p>
        </p:txBody>
      </p:sp>
      <p:pic>
        <p:nvPicPr>
          <p:cNvPr id="4" name="Picture 2" descr="E:\sahil\Y law\Infographic and images\Wrongful Death Lawyers.jpg"/>
          <p:cNvPicPr>
            <a:picLocks noChangeAspect="1" noChangeArrowheads="1"/>
          </p:cNvPicPr>
          <p:nvPr/>
        </p:nvPicPr>
        <p:blipFill>
          <a:blip r:embed="rId2"/>
          <a:srcRect/>
          <a:stretch>
            <a:fillRect/>
          </a:stretch>
        </p:blipFill>
        <p:spPr bwMode="auto">
          <a:xfrm>
            <a:off x="928691" y="3048001"/>
            <a:ext cx="6843709" cy="2972846"/>
          </a:xfrm>
          <a:prstGeom prst="rect">
            <a:avLst/>
          </a:prstGeom>
          <a:noFill/>
        </p:spPr>
      </p:pic>
      <p:pic>
        <p:nvPicPr>
          <p:cNvPr id="5" name="Picture 2" descr="C:\Users\admin\Desktop\seo data\yorklawcorp.com\images\logo image.pn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304800"/>
            <a:ext cx="2390776" cy="648824"/>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133600"/>
            <a:ext cx="8610600" cy="3810000"/>
          </a:xfrm>
        </p:spPr>
        <p:txBody>
          <a:bodyPr>
            <a:normAutofit/>
          </a:bodyPr>
          <a:lstStyle/>
          <a:p>
            <a:pPr>
              <a:buNone/>
            </a:pPr>
            <a:r>
              <a:rPr lang="en-US" sz="2000" dirty="0" smtClean="0">
                <a:latin typeface="Berlin Sans FB Demi" pitchFamily="34" charset="0"/>
              </a:rPr>
              <a:t>  </a:t>
            </a:r>
            <a:r>
              <a:rPr lang="en-US" sz="2000" dirty="0" smtClean="0">
                <a:latin typeface="Arial" pitchFamily="34" charset="0"/>
                <a:cs typeface="Arial" pitchFamily="34" charset="0"/>
              </a:rPr>
              <a:t>Wrongful death occurs when the negligent or deliberately harmful actions of an individual, company, or entity causes another person to be killed. Wrongful death claims often arise from accidents caused by unsafe </a:t>
            </a:r>
            <a:r>
              <a:rPr lang="en-US" sz="2000" dirty="0" smtClean="0">
                <a:latin typeface="Arial" pitchFamily="34" charset="0"/>
                <a:cs typeface="Arial" pitchFamily="34" charset="0"/>
                <a:hlinkClick r:id="rId2"/>
              </a:rPr>
              <a:t>premises</a:t>
            </a:r>
            <a:r>
              <a:rPr lang="en-US" sz="2000" dirty="0" smtClean="0">
                <a:latin typeface="Arial" pitchFamily="34" charset="0"/>
                <a:cs typeface="Arial" pitchFamily="34" charset="0"/>
              </a:rPr>
              <a:t> or </a:t>
            </a:r>
            <a:r>
              <a:rPr lang="en-US" sz="2000" dirty="0" smtClean="0">
                <a:latin typeface="Arial" pitchFamily="34" charset="0"/>
                <a:cs typeface="Arial" pitchFamily="34" charset="0"/>
                <a:hlinkClick r:id="rId3"/>
              </a:rPr>
              <a:t>products</a:t>
            </a:r>
            <a:r>
              <a:rPr lang="en-US" sz="2000" dirty="0" smtClean="0">
                <a:latin typeface="Arial" pitchFamily="34" charset="0"/>
                <a:cs typeface="Arial" pitchFamily="34" charset="0"/>
              </a:rPr>
              <a:t> and </a:t>
            </a:r>
            <a:r>
              <a:rPr lang="en-US" sz="2000" dirty="0" smtClean="0">
                <a:latin typeface="Arial" pitchFamily="34" charset="0"/>
                <a:cs typeface="Arial" pitchFamily="34" charset="0"/>
                <a:hlinkClick r:id="rId4"/>
              </a:rPr>
              <a:t>medical malpractice</a:t>
            </a:r>
            <a:r>
              <a:rPr lang="en-US" sz="2000" dirty="0" smtClean="0">
                <a:latin typeface="Arial" pitchFamily="34" charset="0"/>
                <a:cs typeface="Arial" pitchFamily="34" charset="0"/>
              </a:rPr>
              <a:t>, including </a:t>
            </a:r>
            <a:r>
              <a:rPr lang="en-US" sz="2000" dirty="0" smtClean="0">
                <a:latin typeface="Arial" pitchFamily="34" charset="0"/>
                <a:cs typeface="Arial" pitchFamily="34" charset="0"/>
                <a:hlinkClick r:id="rId5"/>
              </a:rPr>
              <a:t>auto</a:t>
            </a:r>
            <a:r>
              <a:rPr lang="en-US" sz="2000" dirty="0" smtClean="0">
                <a:latin typeface="Arial" pitchFamily="34" charset="0"/>
                <a:cs typeface="Arial" pitchFamily="34" charset="0"/>
              </a:rPr>
              <a:t>, </a:t>
            </a:r>
            <a:r>
              <a:rPr lang="en-US" sz="2000" dirty="0" smtClean="0">
                <a:latin typeface="Arial" pitchFamily="34" charset="0"/>
                <a:cs typeface="Arial" pitchFamily="34" charset="0"/>
                <a:hlinkClick r:id="rId6"/>
              </a:rPr>
              <a:t>large truck</a:t>
            </a:r>
            <a:r>
              <a:rPr lang="en-US" sz="2000" dirty="0" smtClean="0">
                <a:latin typeface="Arial" pitchFamily="34" charset="0"/>
                <a:cs typeface="Arial" pitchFamily="34" charset="0"/>
              </a:rPr>
              <a:t>, and </a:t>
            </a:r>
            <a:r>
              <a:rPr lang="en-US" sz="2000" dirty="0" smtClean="0">
                <a:latin typeface="Arial" pitchFamily="34" charset="0"/>
                <a:cs typeface="Arial" pitchFamily="34" charset="0"/>
                <a:hlinkClick r:id="rId7"/>
              </a:rPr>
              <a:t>motorcycle accidents</a:t>
            </a:r>
            <a:r>
              <a:rPr lang="en-US" sz="2000" dirty="0" smtClean="0">
                <a:latin typeface="Arial" pitchFamily="34" charset="0"/>
                <a:cs typeface="Arial" pitchFamily="34" charset="0"/>
              </a:rPr>
              <a:t>, </a:t>
            </a:r>
            <a:r>
              <a:rPr lang="en-US" sz="2000" dirty="0" smtClean="0">
                <a:latin typeface="Arial" pitchFamily="34" charset="0"/>
                <a:cs typeface="Arial" pitchFamily="34" charset="0"/>
                <a:hlinkClick r:id="rId8"/>
              </a:rPr>
              <a:t>elder abuse</a:t>
            </a:r>
            <a:r>
              <a:rPr lang="en-US" sz="2000" dirty="0" smtClean="0">
                <a:latin typeface="Arial" pitchFamily="34" charset="0"/>
                <a:cs typeface="Arial" pitchFamily="34" charset="0"/>
              </a:rPr>
              <a:t>, and </a:t>
            </a:r>
            <a:r>
              <a:rPr lang="en-US" sz="2000" dirty="0" smtClean="0">
                <a:latin typeface="Arial" pitchFamily="34" charset="0"/>
                <a:cs typeface="Arial" pitchFamily="34" charset="0"/>
                <a:hlinkClick r:id="rId9"/>
              </a:rPr>
              <a:t>workplace accidents</a:t>
            </a:r>
            <a:r>
              <a:rPr lang="en-US" sz="2000" dirty="0" smtClean="0">
                <a:latin typeface="Arial" pitchFamily="34" charset="0"/>
                <a:cs typeface="Arial" pitchFamily="34" charset="0"/>
              </a:rPr>
              <a:t>. The attorney representing the surviving family members must be able to demonstrate that the defendant acted negligently, and that his or her negligence caused the injury and death of the victim. </a:t>
            </a:r>
            <a:r>
              <a:rPr lang="en-US" sz="2000" dirty="0" smtClean="0">
                <a:latin typeface="Arial" pitchFamily="34" charset="0"/>
                <a:cs typeface="Arial" pitchFamily="34" charset="0"/>
              </a:rPr>
              <a:t>If your </a:t>
            </a:r>
            <a:r>
              <a:rPr lang="en-US" sz="2000" dirty="0" smtClean="0">
                <a:latin typeface="Arial" pitchFamily="34" charset="0"/>
                <a:cs typeface="Arial" pitchFamily="34" charset="0"/>
              </a:rPr>
              <a:t>loved one suffer an injury or death due to someone's negligent actions, you can sue that individual or company for wrongful death lawsuit.</a:t>
            </a:r>
            <a:endParaRPr lang="en-IN" sz="2000" dirty="0">
              <a:latin typeface="Arial" pitchFamily="34" charset="0"/>
              <a:ea typeface="Cambria" pitchFamily="18" charset="0"/>
              <a:cs typeface="Arial" pitchFamily="34" charset="0"/>
            </a:endParaRPr>
          </a:p>
        </p:txBody>
      </p:sp>
      <p:sp>
        <p:nvSpPr>
          <p:cNvPr id="3" name="Title 2"/>
          <p:cNvSpPr>
            <a:spLocks noGrp="1"/>
          </p:cNvSpPr>
          <p:nvPr>
            <p:ph type="title"/>
          </p:nvPr>
        </p:nvSpPr>
        <p:spPr>
          <a:xfrm>
            <a:off x="457200" y="838200"/>
            <a:ext cx="8229600" cy="1143000"/>
          </a:xfrm>
        </p:spPr>
        <p:txBody>
          <a:bodyPr>
            <a:normAutofit/>
          </a:bodyPr>
          <a:lstStyle/>
          <a:p>
            <a:pPr algn="ctr"/>
            <a:r>
              <a:rPr lang="en-IN" sz="3600" dirty="0" smtClean="0">
                <a:solidFill>
                  <a:schemeClr val="accent4">
                    <a:lumMod val="75000"/>
                  </a:schemeClr>
                </a:solidFill>
                <a:latin typeface="Berlin Sans FB Demi" pitchFamily="34" charset="0"/>
                <a:ea typeface="Cambria" pitchFamily="18" charset="0"/>
              </a:rPr>
              <a:t>What is Wrongful Death?</a:t>
            </a:r>
            <a:endParaRPr lang="en-IN" sz="3600" dirty="0">
              <a:solidFill>
                <a:schemeClr val="accent4">
                  <a:lumMod val="75000"/>
                </a:schemeClr>
              </a:solidFill>
              <a:latin typeface="Berlin Sans FB Demi" pitchFamily="34" charset="0"/>
              <a:ea typeface="Cambria" pitchFamily="18" charset="0"/>
            </a:endParaRPr>
          </a:p>
        </p:txBody>
      </p:sp>
      <p:pic>
        <p:nvPicPr>
          <p:cNvPr id="6" name="Picture 2" descr="C:\Users\admin\Desktop\seo data\yorklawcorp.com\images\logo image.png"/>
          <p:cNvPicPr>
            <a:picLocks noChangeAspect="1" noChangeArrowheads="1"/>
          </p:cNvPicPr>
          <p:nvPr/>
        </p:nvPicPr>
        <p:blipFill>
          <a:blip r:embed="rId10">
            <a:extLst>
              <a:ext uri="{28A0092B-C50C-407E-A947-70E740481C1C}">
                <a14:useLocalDpi xmlns:a14="http://schemas.microsoft.com/office/drawing/2010/main" xmlns="" val="0"/>
              </a:ext>
            </a:extLst>
          </a:blip>
          <a:srcRect/>
          <a:stretch>
            <a:fillRect/>
          </a:stretch>
        </p:blipFill>
        <p:spPr bwMode="auto">
          <a:xfrm>
            <a:off x="0" y="304800"/>
            <a:ext cx="2390776" cy="64882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41259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981200"/>
            <a:ext cx="7924800" cy="3886200"/>
          </a:xfrm>
        </p:spPr>
        <p:txBody>
          <a:bodyPr>
            <a:normAutofit/>
          </a:bodyPr>
          <a:lstStyle/>
          <a:p>
            <a:pPr>
              <a:buNone/>
            </a:pPr>
            <a:endParaRPr lang="en-US" sz="2000" dirty="0" smtClean="0">
              <a:latin typeface="Berlin Sans FB Demi" pitchFamily="34" charset="0"/>
            </a:endParaRPr>
          </a:p>
          <a:p>
            <a:pPr marL="624078" indent="-514350">
              <a:buNone/>
            </a:pPr>
            <a:r>
              <a:rPr lang="en-US" sz="2200" dirty="0" smtClean="0">
                <a:latin typeface="Arial" pitchFamily="34" charset="0"/>
                <a:cs typeface="Arial" pitchFamily="34" charset="0"/>
              </a:rPr>
              <a:t>1</a:t>
            </a:r>
            <a:r>
              <a:rPr lang="en-US" sz="2200" dirty="0" smtClean="0">
                <a:latin typeface="Arial" pitchFamily="34" charset="0"/>
                <a:cs typeface="Arial" pitchFamily="34" charset="0"/>
              </a:rPr>
              <a:t>. </a:t>
            </a:r>
            <a:r>
              <a:rPr lang="en-US" sz="2200" dirty="0" smtClean="0">
                <a:latin typeface="Arial" pitchFamily="34" charset="0"/>
                <a:cs typeface="Arial" pitchFamily="34" charset="0"/>
              </a:rPr>
              <a:t>Premises Liability</a:t>
            </a:r>
          </a:p>
          <a:p>
            <a:pPr marL="624078" indent="-514350">
              <a:buNone/>
            </a:pPr>
            <a:r>
              <a:rPr lang="en-US" sz="2200" dirty="0" smtClean="0">
                <a:latin typeface="Arial" pitchFamily="34" charset="0"/>
                <a:cs typeface="Arial" pitchFamily="34" charset="0"/>
              </a:rPr>
              <a:t>2. Automobile Accidents</a:t>
            </a:r>
          </a:p>
          <a:p>
            <a:pPr marL="624078" indent="-514350">
              <a:buNone/>
            </a:pPr>
            <a:r>
              <a:rPr lang="en-US" sz="2200" dirty="0" smtClean="0">
                <a:latin typeface="Arial" pitchFamily="34" charset="0"/>
                <a:cs typeface="Arial" pitchFamily="34" charset="0"/>
              </a:rPr>
              <a:t>3. Medical Malpractice</a:t>
            </a:r>
          </a:p>
          <a:p>
            <a:pPr marL="624078" indent="-514350">
              <a:buNone/>
            </a:pPr>
            <a:r>
              <a:rPr lang="en-US" sz="2200" dirty="0" smtClean="0">
                <a:latin typeface="Arial" pitchFamily="34" charset="0"/>
                <a:cs typeface="Arial" pitchFamily="34" charset="0"/>
              </a:rPr>
              <a:t>4. Product Liability</a:t>
            </a:r>
          </a:p>
          <a:p>
            <a:pPr marL="624078" indent="-514350">
              <a:buNone/>
            </a:pPr>
            <a:r>
              <a:rPr lang="en-US" sz="2200" dirty="0" smtClean="0">
                <a:latin typeface="Arial" pitchFamily="34" charset="0"/>
                <a:cs typeface="Arial" pitchFamily="34" charset="0"/>
              </a:rPr>
              <a:t>5. Elder Abuse/Nursing Home Abuse</a:t>
            </a:r>
          </a:p>
          <a:p>
            <a:pPr marL="624078" indent="-514350">
              <a:buNone/>
            </a:pPr>
            <a:endParaRPr lang="en-US" sz="2400" dirty="0" smtClean="0">
              <a:latin typeface="Berlin Sans FB Demi" pitchFamily="34" charset="0"/>
            </a:endParaRPr>
          </a:p>
        </p:txBody>
      </p:sp>
      <p:sp>
        <p:nvSpPr>
          <p:cNvPr id="3" name="Title 2"/>
          <p:cNvSpPr>
            <a:spLocks noGrp="1"/>
          </p:cNvSpPr>
          <p:nvPr>
            <p:ph type="title"/>
          </p:nvPr>
        </p:nvSpPr>
        <p:spPr>
          <a:xfrm>
            <a:off x="457200" y="914400"/>
            <a:ext cx="8229600" cy="1143000"/>
          </a:xfrm>
        </p:spPr>
        <p:txBody>
          <a:bodyPr>
            <a:noAutofit/>
          </a:bodyPr>
          <a:lstStyle/>
          <a:p>
            <a:pPr algn="ctr"/>
            <a:r>
              <a:rPr lang="en-IN" sz="3600" dirty="0" smtClean="0">
                <a:solidFill>
                  <a:schemeClr val="accent4">
                    <a:lumMod val="75000"/>
                  </a:schemeClr>
                </a:solidFill>
                <a:latin typeface="Berlin Sans FB Demi" pitchFamily="34" charset="0"/>
                <a:ea typeface="Cambria" pitchFamily="18" charset="0"/>
              </a:rPr>
              <a:t>Types of Wrongful Death Accidents </a:t>
            </a:r>
            <a:endParaRPr lang="en-IN" sz="3600" dirty="0">
              <a:solidFill>
                <a:schemeClr val="accent4">
                  <a:lumMod val="75000"/>
                </a:schemeClr>
              </a:solidFill>
              <a:latin typeface="Berlin Sans FB Demi" pitchFamily="34" charset="0"/>
              <a:ea typeface="Cambria" pitchFamily="18" charset="0"/>
            </a:endParaRPr>
          </a:p>
        </p:txBody>
      </p:sp>
      <p:pic>
        <p:nvPicPr>
          <p:cNvPr id="5" name="Picture 2" descr="C:\Users\admin\Desktop\seo data\yorklawcorp.com\images\logo imag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304800"/>
            <a:ext cx="2390776" cy="64882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808481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133600"/>
            <a:ext cx="4787900" cy="3721100"/>
          </a:xfrm>
        </p:spPr>
        <p:txBody>
          <a:bodyPr>
            <a:noAutofit/>
          </a:bodyPr>
          <a:lstStyle/>
          <a:p>
            <a:pPr>
              <a:buNone/>
            </a:pPr>
            <a:r>
              <a:rPr lang="en-US" sz="2000" dirty="0" smtClean="0"/>
              <a:t>   </a:t>
            </a:r>
            <a:r>
              <a:rPr lang="en-US" sz="2000" dirty="0" smtClean="0">
                <a:latin typeface="Arial" pitchFamily="34" charset="0"/>
                <a:cs typeface="Arial" pitchFamily="34" charset="0"/>
              </a:rPr>
              <a:t>Premises liability law pertains to injuries, including slip and fall injuries, caused by unsafe premises. The law requires that property owners maintain the safety of their property. When they fail to do so and their failure causes injury to a visitor, the property owner can be held liable for the injury.</a:t>
            </a:r>
            <a:endParaRPr lang="en-US" sz="2000" dirty="0">
              <a:latin typeface="Arial" pitchFamily="34" charset="0"/>
              <a:ea typeface="Cambria" pitchFamily="18" charset="0"/>
              <a:cs typeface="Arial" pitchFamily="34" charset="0"/>
            </a:endParaRPr>
          </a:p>
        </p:txBody>
      </p:sp>
      <p:sp>
        <p:nvSpPr>
          <p:cNvPr id="3" name="Title 2"/>
          <p:cNvSpPr>
            <a:spLocks noGrp="1"/>
          </p:cNvSpPr>
          <p:nvPr>
            <p:ph type="title"/>
          </p:nvPr>
        </p:nvSpPr>
        <p:spPr>
          <a:xfrm>
            <a:off x="0" y="838200"/>
            <a:ext cx="9001000" cy="1143000"/>
          </a:xfrm>
        </p:spPr>
        <p:txBody>
          <a:bodyPr>
            <a:normAutofit/>
          </a:bodyPr>
          <a:lstStyle/>
          <a:p>
            <a:pPr algn="ctr"/>
            <a:r>
              <a:rPr lang="en-US" sz="3600" dirty="0" smtClean="0">
                <a:solidFill>
                  <a:schemeClr val="accent4">
                    <a:lumMod val="75000"/>
                  </a:schemeClr>
                </a:solidFill>
                <a:effectLst/>
                <a:latin typeface="Berlin Sans FB Demi" pitchFamily="34" charset="0"/>
                <a:ea typeface="Cambria" pitchFamily="18" charset="0"/>
              </a:rPr>
              <a:t>  Premises Liability</a:t>
            </a:r>
            <a:endParaRPr lang="en-IN" sz="3600" dirty="0">
              <a:solidFill>
                <a:schemeClr val="accent4">
                  <a:lumMod val="75000"/>
                </a:schemeClr>
              </a:solidFill>
              <a:latin typeface="Berlin Sans FB Demi" pitchFamily="34" charset="0"/>
              <a:ea typeface="Cambria" pitchFamily="18" charset="0"/>
            </a:endParaRPr>
          </a:p>
        </p:txBody>
      </p:sp>
      <p:pic>
        <p:nvPicPr>
          <p:cNvPr id="1026" name="Picture 2" descr="C:\Users\inet-07\Desktop\5520870190_broken_arm_graphic_answer_1_xlarge.jpeg"/>
          <p:cNvPicPr>
            <a:picLocks noChangeAspect="1" noChangeArrowheads="1"/>
          </p:cNvPicPr>
          <p:nvPr/>
        </p:nvPicPr>
        <p:blipFill>
          <a:blip r:embed="rId2"/>
          <a:srcRect/>
          <a:stretch>
            <a:fillRect/>
          </a:stretch>
        </p:blipFill>
        <p:spPr bwMode="auto">
          <a:xfrm>
            <a:off x="4874796" y="2286000"/>
            <a:ext cx="4269204" cy="3200400"/>
          </a:xfrm>
          <a:prstGeom prst="rect">
            <a:avLst/>
          </a:prstGeom>
          <a:noFill/>
        </p:spPr>
      </p:pic>
      <p:pic>
        <p:nvPicPr>
          <p:cNvPr id="6" name="Picture 2" descr="C:\Users\admin\Desktop\seo data\yorklawcorp.com\images\logo image.pn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304800"/>
            <a:ext cx="2390776" cy="64882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5832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0"/>
            <a:ext cx="5105400" cy="3459163"/>
          </a:xfrm>
        </p:spPr>
        <p:txBody>
          <a:bodyPr>
            <a:normAutofit/>
          </a:bodyPr>
          <a:lstStyle/>
          <a:p>
            <a:pPr>
              <a:buNone/>
            </a:pPr>
            <a:r>
              <a:rPr lang="en-US" sz="2000" dirty="0" smtClean="0">
                <a:latin typeface="Arial" pitchFamily="34" charset="0"/>
                <a:cs typeface="Arial" pitchFamily="34" charset="0"/>
              </a:rPr>
              <a:t>   It happens </a:t>
            </a:r>
            <a:r>
              <a:rPr lang="en-US" sz="2000" dirty="0" smtClean="0">
                <a:latin typeface="Arial" pitchFamily="34" charset="0"/>
                <a:cs typeface="Arial" pitchFamily="34" charset="0"/>
              </a:rPr>
              <a:t>when a person </a:t>
            </a:r>
            <a:r>
              <a:rPr lang="en-US" sz="2000" dirty="0" smtClean="0">
                <a:latin typeface="Arial" pitchFamily="34" charset="0"/>
                <a:cs typeface="Arial" pitchFamily="34" charset="0"/>
              </a:rPr>
              <a:t>died in a Car, Truck, Motorcycle accident due to recklessness and carelessness of a driver. Other Cause of road accident is Defective Roads, if there is any problem in construction of road you can sue them.</a:t>
            </a:r>
            <a:endParaRPr lang="en-US" sz="2000" dirty="0">
              <a:latin typeface="Arial" pitchFamily="34" charset="0"/>
              <a:cs typeface="Arial" pitchFamily="34" charset="0"/>
            </a:endParaRPr>
          </a:p>
        </p:txBody>
      </p:sp>
      <p:sp>
        <p:nvSpPr>
          <p:cNvPr id="3" name="Title 2"/>
          <p:cNvSpPr>
            <a:spLocks noGrp="1"/>
          </p:cNvSpPr>
          <p:nvPr>
            <p:ph type="title"/>
          </p:nvPr>
        </p:nvSpPr>
        <p:spPr>
          <a:xfrm>
            <a:off x="2133600" y="990600"/>
            <a:ext cx="5715000" cy="1143000"/>
          </a:xfrm>
        </p:spPr>
        <p:txBody>
          <a:bodyPr>
            <a:normAutofit/>
          </a:bodyPr>
          <a:lstStyle/>
          <a:p>
            <a:pPr algn="ctr"/>
            <a:r>
              <a:rPr lang="en-US" sz="3600" dirty="0" smtClean="0">
                <a:solidFill>
                  <a:schemeClr val="accent4">
                    <a:lumMod val="75000"/>
                  </a:schemeClr>
                </a:solidFill>
                <a:latin typeface="Berlin Sans FB Demi" pitchFamily="34" charset="0"/>
              </a:rPr>
              <a:t>Automobile Accidents</a:t>
            </a:r>
            <a:endParaRPr lang="en-US" sz="3600" dirty="0">
              <a:solidFill>
                <a:schemeClr val="accent4">
                  <a:lumMod val="75000"/>
                </a:schemeClr>
              </a:solidFill>
              <a:latin typeface="Berlin Sans FB Demi" pitchFamily="34" charset="0"/>
            </a:endParaRPr>
          </a:p>
        </p:txBody>
      </p:sp>
      <p:pic>
        <p:nvPicPr>
          <p:cNvPr id="2050" name="Picture 2" descr="E:\sahil\Y law\Infographic and images\semi-accident-crash-truck-dangerous-semi-truck-big-truck-wrecked-broken-thumbnail.jpg"/>
          <p:cNvPicPr>
            <a:picLocks noChangeAspect="1" noChangeArrowheads="1"/>
          </p:cNvPicPr>
          <p:nvPr/>
        </p:nvPicPr>
        <p:blipFill>
          <a:blip r:embed="rId3"/>
          <a:srcRect/>
          <a:stretch>
            <a:fillRect/>
          </a:stretch>
        </p:blipFill>
        <p:spPr bwMode="auto">
          <a:xfrm>
            <a:off x="5391150" y="2352900"/>
            <a:ext cx="3448050" cy="2295300"/>
          </a:xfrm>
          <a:prstGeom prst="rect">
            <a:avLst/>
          </a:prstGeom>
          <a:noFill/>
        </p:spPr>
      </p:pic>
      <p:pic>
        <p:nvPicPr>
          <p:cNvPr id="6" name="Picture 2" descr="C:\Users\admin\Desktop\seo data\yorklawcorp.com\images\logo image.pn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304800"/>
            <a:ext cx="2390776" cy="648824"/>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1981200"/>
            <a:ext cx="5105400" cy="3886200"/>
          </a:xfrm>
        </p:spPr>
        <p:txBody>
          <a:bodyPr>
            <a:noAutofit/>
          </a:bodyPr>
          <a:lstStyle/>
          <a:p>
            <a:r>
              <a:rPr lang="en-US" sz="2000" b="0" dirty="0" smtClean="0">
                <a:solidFill>
                  <a:schemeClr val="tx1"/>
                </a:solidFill>
                <a:effectLst/>
                <a:latin typeface="Arial" pitchFamily="34" charset="0"/>
                <a:cs typeface="Arial" pitchFamily="34" charset="0"/>
              </a:rPr>
              <a:t>It Happens when </a:t>
            </a:r>
            <a:r>
              <a:rPr lang="en-US" sz="2000" b="0" dirty="0" smtClean="0">
                <a:solidFill>
                  <a:schemeClr val="tx1"/>
                </a:solidFill>
                <a:effectLst/>
                <a:latin typeface="Arial" pitchFamily="34" charset="0"/>
                <a:cs typeface="Arial" pitchFamily="34" charset="0"/>
              </a:rPr>
              <a:t>someone </a:t>
            </a:r>
            <a:r>
              <a:rPr lang="en-US" sz="2000" b="0" dirty="0" smtClean="0">
                <a:solidFill>
                  <a:schemeClr val="tx1"/>
                </a:solidFill>
                <a:effectLst/>
                <a:latin typeface="Arial" pitchFamily="34" charset="0"/>
                <a:cs typeface="Arial" pitchFamily="34" charset="0"/>
              </a:rPr>
              <a:t>you love has suffered a severe personal injury or if you have lost a member of your family to wrongful death due to a healthcare provider’s negligence. Surgical Errors and Diagnosis Error are some of the examples of Medical Malpractice.</a:t>
            </a:r>
            <a:endParaRPr lang="en-US" sz="2000" b="0" dirty="0">
              <a:solidFill>
                <a:schemeClr val="tx1"/>
              </a:solidFill>
              <a:effectLst/>
              <a:latin typeface="Arial" pitchFamily="34" charset="0"/>
              <a:cs typeface="Arial" pitchFamily="34" charset="0"/>
            </a:endParaRPr>
          </a:p>
        </p:txBody>
      </p:sp>
      <p:sp>
        <p:nvSpPr>
          <p:cNvPr id="6" name="Rectangle 5"/>
          <p:cNvSpPr/>
          <p:nvPr/>
        </p:nvSpPr>
        <p:spPr>
          <a:xfrm>
            <a:off x="0" y="1066800"/>
            <a:ext cx="9242854" cy="646331"/>
          </a:xfrm>
          <a:prstGeom prst="rect">
            <a:avLst/>
          </a:prstGeom>
        </p:spPr>
        <p:txBody>
          <a:bodyPr wrap="square">
            <a:spAutoFit/>
          </a:bodyPr>
          <a:lstStyle/>
          <a:p>
            <a:pPr algn="ctr"/>
            <a:r>
              <a:rPr lang="en-US" sz="3600" b="1" dirty="0" smtClean="0">
                <a:solidFill>
                  <a:schemeClr val="accent4">
                    <a:lumMod val="75000"/>
                  </a:schemeClr>
                </a:solidFill>
                <a:latin typeface="Berlin Sans FB Demi" pitchFamily="34" charset="0"/>
              </a:rPr>
              <a:t>Medical Malpractice</a:t>
            </a:r>
            <a:endParaRPr lang="en-US" sz="3600" b="1" dirty="0">
              <a:solidFill>
                <a:schemeClr val="accent4">
                  <a:lumMod val="75000"/>
                </a:schemeClr>
              </a:solidFill>
              <a:latin typeface="Berlin Sans FB Demi" pitchFamily="34" charset="0"/>
            </a:endParaRPr>
          </a:p>
        </p:txBody>
      </p:sp>
      <p:pic>
        <p:nvPicPr>
          <p:cNvPr id="1026" name="Picture 2" descr="E:\sahil\Y law\Infographic and images\635482780474400503-Scissors-in-chest-photo-2-.jpg"/>
          <p:cNvPicPr>
            <a:picLocks noChangeAspect="1" noChangeArrowheads="1"/>
          </p:cNvPicPr>
          <p:nvPr/>
        </p:nvPicPr>
        <p:blipFill>
          <a:blip r:embed="rId2"/>
          <a:srcRect/>
          <a:stretch>
            <a:fillRect/>
          </a:stretch>
        </p:blipFill>
        <p:spPr bwMode="auto">
          <a:xfrm>
            <a:off x="5762626" y="2438400"/>
            <a:ext cx="3228974" cy="2187065"/>
          </a:xfrm>
          <a:prstGeom prst="rect">
            <a:avLst/>
          </a:prstGeom>
          <a:noFill/>
        </p:spPr>
      </p:pic>
      <p:pic>
        <p:nvPicPr>
          <p:cNvPr id="7" name="Picture 2" descr="C:\Users\admin\Desktop\seo data\yorklawcorp.com\images\logo image.pn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304800"/>
            <a:ext cx="2390776" cy="648824"/>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905000"/>
            <a:ext cx="4572000" cy="3835400"/>
          </a:xfrm>
        </p:spPr>
        <p:txBody>
          <a:bodyPr>
            <a:normAutofit/>
          </a:bodyPr>
          <a:lstStyle/>
          <a:p>
            <a:pPr>
              <a:buNone/>
            </a:pPr>
            <a:r>
              <a:rPr lang="en-US" sz="2000" dirty="0" smtClean="0">
                <a:latin typeface="Arial" pitchFamily="34" charset="0"/>
                <a:cs typeface="Arial" pitchFamily="34" charset="0"/>
              </a:rPr>
              <a:t>   According to the doctrine of product liability, any or all parties involved in the design, manufacture, and marketing of a defective product may be held responsible for whatever injuries result from the use of the product. These parties must take reasonable measures to ensure that a product does not pose any unforeseeable hazards to consumers when used for its intended purpose.</a:t>
            </a:r>
          </a:p>
        </p:txBody>
      </p:sp>
      <p:sp>
        <p:nvSpPr>
          <p:cNvPr id="3" name="Title 2"/>
          <p:cNvSpPr>
            <a:spLocks noGrp="1"/>
          </p:cNvSpPr>
          <p:nvPr>
            <p:ph type="title"/>
          </p:nvPr>
        </p:nvSpPr>
        <p:spPr>
          <a:xfrm>
            <a:off x="2514600" y="685800"/>
            <a:ext cx="4419600" cy="1143000"/>
          </a:xfrm>
        </p:spPr>
        <p:txBody>
          <a:bodyPr>
            <a:normAutofit/>
          </a:bodyPr>
          <a:lstStyle/>
          <a:p>
            <a:pPr algn="ctr"/>
            <a:r>
              <a:rPr lang="en-US" sz="3600" dirty="0" smtClean="0">
                <a:solidFill>
                  <a:schemeClr val="accent4">
                    <a:lumMod val="75000"/>
                  </a:schemeClr>
                </a:solidFill>
                <a:latin typeface="Berlin Sans FB Demi" pitchFamily="34" charset="0"/>
              </a:rPr>
              <a:t>Product Liability</a:t>
            </a:r>
            <a:endParaRPr lang="en-US" sz="3600" dirty="0">
              <a:solidFill>
                <a:schemeClr val="accent4">
                  <a:lumMod val="75000"/>
                </a:schemeClr>
              </a:solidFill>
              <a:latin typeface="Berlin Sans FB Demi" pitchFamily="34" charset="0"/>
            </a:endParaRPr>
          </a:p>
        </p:txBody>
      </p:sp>
      <p:pic>
        <p:nvPicPr>
          <p:cNvPr id="4" name="Picture 2" descr="C:\Users\admin\Desktop\seo data\yorklawcorp.com\images\logo image.pn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304800"/>
            <a:ext cx="2390776" cy="648824"/>
          </a:xfrm>
          <a:prstGeom prst="rect">
            <a:avLst/>
          </a:prstGeom>
          <a:noFill/>
          <a:extLst>
            <a:ext uri="{909E8E84-426E-40DD-AFC4-6F175D3DCCD1}">
              <a14:hiddenFill xmlns:a14="http://schemas.microsoft.com/office/drawing/2010/main" xmlns="">
                <a:solidFill>
                  <a:srgbClr val="FFFFFF"/>
                </a:solidFill>
              </a14:hiddenFill>
            </a:ext>
          </a:extLst>
        </p:spPr>
      </p:pic>
      <p:pic>
        <p:nvPicPr>
          <p:cNvPr id="1026" name="Picture 2" descr="C:\Users\LENOVO\AppData\Local\Microsoft\Windows\INetCache\IE\YD6RE9UL\product[1].jpg"/>
          <p:cNvPicPr>
            <a:picLocks noChangeAspect="1" noChangeArrowheads="1"/>
          </p:cNvPicPr>
          <p:nvPr/>
        </p:nvPicPr>
        <p:blipFill>
          <a:blip r:embed="rId4"/>
          <a:srcRect/>
          <a:stretch>
            <a:fillRect/>
          </a:stretch>
        </p:blipFill>
        <p:spPr bwMode="auto">
          <a:xfrm>
            <a:off x="4876800" y="1905000"/>
            <a:ext cx="3733800" cy="2712839"/>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905000"/>
            <a:ext cx="5562600" cy="4525963"/>
          </a:xfrm>
        </p:spPr>
        <p:txBody>
          <a:bodyPr>
            <a:normAutofit/>
          </a:bodyPr>
          <a:lstStyle/>
          <a:p>
            <a:pPr>
              <a:buNone/>
            </a:pPr>
            <a:r>
              <a:rPr lang="en-US" sz="2000" dirty="0" smtClean="0"/>
              <a:t>  </a:t>
            </a:r>
            <a:r>
              <a:rPr lang="en-US" sz="2000" dirty="0" smtClean="0">
                <a:latin typeface="Arial" pitchFamily="34" charset="0"/>
                <a:cs typeface="Arial" pitchFamily="34" charset="0"/>
              </a:rPr>
              <a:t>In elder or nursing home abuse and neglect cases, it occurs when the elderly patient dies as a result of neglect, abuse or inadequate treatment or care. If your loved one has died due to negligence of nursing home abuse you can sue that elder care facility.</a:t>
            </a:r>
          </a:p>
          <a:p>
            <a:pPr>
              <a:buNone/>
            </a:pPr>
            <a:endParaRPr lang="en-US" sz="2600" dirty="0" smtClean="0">
              <a:latin typeface="Times New Roman" pitchFamily="18" charset="0"/>
              <a:cs typeface="Times New Roman" pitchFamily="18" charset="0"/>
            </a:endParaRPr>
          </a:p>
        </p:txBody>
      </p:sp>
      <p:sp>
        <p:nvSpPr>
          <p:cNvPr id="3" name="Title 2"/>
          <p:cNvSpPr>
            <a:spLocks noGrp="1"/>
          </p:cNvSpPr>
          <p:nvPr>
            <p:ph type="title"/>
          </p:nvPr>
        </p:nvSpPr>
        <p:spPr>
          <a:xfrm>
            <a:off x="1066800" y="914400"/>
            <a:ext cx="6553200" cy="838200"/>
          </a:xfrm>
        </p:spPr>
        <p:txBody>
          <a:bodyPr>
            <a:normAutofit/>
          </a:bodyPr>
          <a:lstStyle/>
          <a:p>
            <a:pPr algn="ctr"/>
            <a:r>
              <a:rPr lang="en-US" sz="3600" dirty="0" smtClean="0">
                <a:solidFill>
                  <a:schemeClr val="accent4">
                    <a:lumMod val="75000"/>
                  </a:schemeClr>
                </a:solidFill>
                <a:latin typeface="Berlin Sans FB Demi" pitchFamily="34" charset="0"/>
              </a:rPr>
              <a:t>Elder/Nursing Home Abuse</a:t>
            </a:r>
            <a:endParaRPr lang="en-US" sz="3600" dirty="0">
              <a:solidFill>
                <a:schemeClr val="accent4">
                  <a:lumMod val="75000"/>
                </a:schemeClr>
              </a:solidFill>
              <a:latin typeface="Berlin Sans FB Demi" pitchFamily="34" charset="0"/>
            </a:endParaRPr>
          </a:p>
        </p:txBody>
      </p:sp>
      <p:pic>
        <p:nvPicPr>
          <p:cNvPr id="5" name="Picture 2" descr="C:\Users\admin\Desktop\seo data\yorklawcorp.com\images\logo image.pn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304800"/>
            <a:ext cx="2390776" cy="648824"/>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5" descr="elder abuse.jfif"/>
          <p:cNvPicPr>
            <a:picLocks noChangeAspect="1"/>
          </p:cNvPicPr>
          <p:nvPr/>
        </p:nvPicPr>
        <p:blipFill>
          <a:blip r:embed="rId4"/>
          <a:stretch>
            <a:fillRect/>
          </a:stretch>
        </p:blipFill>
        <p:spPr>
          <a:xfrm>
            <a:off x="5486401" y="1889864"/>
            <a:ext cx="3572500" cy="2377336"/>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254691"/>
          </a:xfrm>
        </p:spPr>
        <p:txBody>
          <a:bodyPr>
            <a:normAutofit lnSpcReduction="10000"/>
          </a:bodyPr>
          <a:lstStyle/>
          <a:p>
            <a:pPr>
              <a:buNone/>
            </a:pPr>
            <a:r>
              <a:rPr lang="en-US" sz="2000" dirty="0" smtClean="0">
                <a:latin typeface="Arial" pitchFamily="34" charset="0"/>
                <a:cs typeface="Arial" pitchFamily="34" charset="0"/>
              </a:rPr>
              <a:t>If you have lost a beloved member of your family due to someone else’s negligence, you need an experienced attorney to fight for your rights. Visit our Wrongful death law suit or </a:t>
            </a:r>
            <a:r>
              <a:rPr lang="en-US" sz="2000" dirty="0" smtClean="0">
                <a:latin typeface="Arial" pitchFamily="34" charset="0"/>
                <a:cs typeface="Arial" pitchFamily="34" charset="0"/>
                <a:hlinkClick r:id="rId2"/>
              </a:rPr>
              <a:t>Contact York Law Corporation</a:t>
            </a:r>
            <a:r>
              <a:rPr lang="en-US" sz="2000" dirty="0" smtClean="0">
                <a:latin typeface="Arial" pitchFamily="34" charset="0"/>
                <a:cs typeface="Arial" pitchFamily="34" charset="0"/>
              </a:rPr>
              <a:t> to schedule a case evaluation with one of our wrongful death attorneys. </a:t>
            </a:r>
          </a:p>
          <a:p>
            <a:pPr>
              <a:buNone/>
            </a:pPr>
            <a:endParaRPr lang="en-US" sz="2000" dirty="0" smtClean="0">
              <a:latin typeface="Arial" pitchFamily="34" charset="0"/>
              <a:cs typeface="Arial" pitchFamily="34" charset="0"/>
            </a:endParaRPr>
          </a:p>
          <a:p>
            <a:pPr>
              <a:buNone/>
            </a:pPr>
            <a:r>
              <a:rPr lang="en-US" sz="2000" dirty="0" smtClean="0">
                <a:latin typeface="Arial" pitchFamily="34" charset="0"/>
                <a:cs typeface="Arial" pitchFamily="34" charset="0"/>
              </a:rPr>
              <a:t>Our lawyers serve Sacramento, Fairfield, and surrounding North Bay Area communities.</a:t>
            </a:r>
          </a:p>
          <a:p>
            <a:pPr>
              <a:buNone/>
            </a:pPr>
            <a:endParaRPr lang="en-US" sz="2000" dirty="0" smtClean="0">
              <a:latin typeface="Arial" pitchFamily="34" charset="0"/>
              <a:cs typeface="Arial" pitchFamily="34" charset="0"/>
            </a:endParaRPr>
          </a:p>
          <a:p>
            <a:pPr>
              <a:buNone/>
            </a:pPr>
            <a:r>
              <a:rPr lang="en-US" sz="2000" dirty="0" smtClean="0">
                <a:latin typeface="Arial" pitchFamily="34" charset="0"/>
                <a:cs typeface="Arial" pitchFamily="34" charset="0"/>
              </a:rPr>
              <a:t>Call our Sacramento Wrongful Death Lawyers Today!</a:t>
            </a:r>
            <a:br>
              <a:rPr lang="en-US" sz="2000" dirty="0" smtClean="0">
                <a:latin typeface="Arial" pitchFamily="34" charset="0"/>
                <a:cs typeface="Arial" pitchFamily="34" charset="0"/>
              </a:rPr>
            </a:br>
            <a:r>
              <a:rPr lang="en-US" sz="2000" dirty="0" smtClean="0">
                <a:latin typeface="Arial" pitchFamily="34" charset="0"/>
                <a:cs typeface="Arial" pitchFamily="34" charset="0"/>
              </a:rPr>
              <a:t>800-939-1832</a:t>
            </a:r>
          </a:p>
          <a:p>
            <a:pPr>
              <a:buNone/>
            </a:pPr>
            <a:endParaRPr lang="en-US" sz="2000" dirty="0" smtClean="0">
              <a:latin typeface="Arial" pitchFamily="34" charset="0"/>
              <a:cs typeface="Arial" pitchFamily="34" charset="0"/>
            </a:endParaRPr>
          </a:p>
          <a:p>
            <a:pPr>
              <a:buNone/>
            </a:pPr>
            <a:r>
              <a:rPr lang="en-US" sz="2000" dirty="0" smtClean="0">
                <a:latin typeface="Arial" pitchFamily="34" charset="0"/>
                <a:cs typeface="Arial" pitchFamily="34" charset="0"/>
              </a:rPr>
              <a:t>If you are looking for a wrongful death attorney Sacramento, we can help!</a:t>
            </a:r>
          </a:p>
          <a:p>
            <a:endParaRPr lang="en-US" dirty="0"/>
          </a:p>
        </p:txBody>
      </p:sp>
      <p:sp>
        <p:nvSpPr>
          <p:cNvPr id="3" name="Title 2"/>
          <p:cNvSpPr>
            <a:spLocks noGrp="1"/>
          </p:cNvSpPr>
          <p:nvPr>
            <p:ph type="title"/>
          </p:nvPr>
        </p:nvSpPr>
        <p:spPr>
          <a:xfrm>
            <a:off x="457200" y="990600"/>
            <a:ext cx="8229600" cy="685800"/>
          </a:xfrm>
        </p:spPr>
        <p:txBody>
          <a:bodyPr>
            <a:normAutofit/>
          </a:bodyPr>
          <a:lstStyle/>
          <a:p>
            <a:pPr algn="ctr"/>
            <a:r>
              <a:rPr lang="en-US" sz="3600" dirty="0" smtClean="0">
                <a:solidFill>
                  <a:schemeClr val="accent4">
                    <a:lumMod val="75000"/>
                  </a:schemeClr>
                </a:solidFill>
                <a:latin typeface="Berlin Sans FB Demi" pitchFamily="34" charset="0"/>
              </a:rPr>
              <a:t>Contact Us</a:t>
            </a:r>
            <a:endParaRPr lang="en-US" sz="3600" dirty="0">
              <a:solidFill>
                <a:schemeClr val="accent4">
                  <a:lumMod val="75000"/>
                </a:schemeClr>
              </a:solidFill>
              <a:latin typeface="Berlin Sans FB Demi" pitchFamily="34" charset="0"/>
            </a:endParaRPr>
          </a:p>
        </p:txBody>
      </p:sp>
      <p:pic>
        <p:nvPicPr>
          <p:cNvPr id="4" name="Picture 2" descr="C:\Users\admin\Desktop\seo data\yorklawcorp.com\images\logo image.pn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304800"/>
            <a:ext cx="2390776" cy="648824"/>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363</TotalTime>
  <Words>351</Words>
  <Application>Microsoft Office PowerPoint</Application>
  <PresentationFormat>On-screen Show (4:3)</PresentationFormat>
  <Paragraphs>31</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Wrongful Death and its Types</vt:lpstr>
      <vt:lpstr>What is Wrongful Death?</vt:lpstr>
      <vt:lpstr>Types of Wrongful Death Accidents </vt:lpstr>
      <vt:lpstr>  Premises Liability</vt:lpstr>
      <vt:lpstr>Automobile Accidents</vt:lpstr>
      <vt:lpstr>It Happens when someone you love has suffered a severe personal injury or if you have lost a member of your family to wrongful death due to a healthcare provider’s negligence. Surgical Errors and Diagnosis Error are some of the examples of Medical Malpractice.</vt:lpstr>
      <vt:lpstr>Product Liability</vt:lpstr>
      <vt:lpstr>Elder/Nursing Home Abuse</vt:lpstr>
      <vt:lpstr>Contact 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Elder Abuse Attorneys Sacramento</dc:title>
  <dc:creator>admin</dc:creator>
  <cp:lastModifiedBy>LENOVO</cp:lastModifiedBy>
  <cp:revision>47</cp:revision>
  <dcterms:created xsi:type="dcterms:W3CDTF">2020-07-16T09:42:38Z</dcterms:created>
  <dcterms:modified xsi:type="dcterms:W3CDTF">2022-05-11T06:55:28Z</dcterms:modified>
</cp:coreProperties>
</file>